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Roboto" panose="02000000000000000000" pitchFamily="2"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0"/>
  </p:normalViewPr>
  <p:slideViewPr>
    <p:cSldViewPr snapToGrid="0">
      <p:cViewPr varScale="1">
        <p:scale>
          <a:sx n="122" d="100"/>
          <a:sy n="122" d="100"/>
        </p:scale>
        <p:origin x="82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dab62cf99_0_2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dab62cf99_0_2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dab62cf99_0_2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dab62cf99_0_2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dab62cf99_0_2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dab62cf99_0_2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f378dacc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f378dacc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f0424b63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f0424b63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f0424b6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6f0424b6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0f568ea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0f568ea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0f568eaf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0f568ea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0f568eaf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0f568eaf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0f568eaf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80f568eaf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ecae1db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ecae1db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0f568eafe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0f568eaf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0f568eafe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80f568eaf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6f0424b63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6f0424b63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f41a7e2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6f41a7e2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f41a7e2f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f41a7e2f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f41a7e2fd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6f41a7e2f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6f0424b63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6f0424b63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0f568eafe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0f568eaf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0f568eaf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0f568eaf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0f568eafe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80f568eaf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e943703fd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e943703fd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80fe81d47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80fe81d47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0fe81d47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0fe81d47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80fe81d47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80fe81d47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e943703fd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e943703fd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e943703fd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e943703f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e943703fd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e943703fd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e943703fd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e943703fd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e943703fd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e943703fd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e943703fd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e943703fd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scholarshipcenter.ucla.edu/"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YyXRYgjQXX0"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42375" y="2152347"/>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Honors Scholarships Workshop</a:t>
            </a:r>
            <a:endParaRPr/>
          </a:p>
        </p:txBody>
      </p:sp>
      <p:pic>
        <p:nvPicPr>
          <p:cNvPr id="86" name="Google Shape;86;p13"/>
          <p:cNvPicPr preferRelativeResize="0"/>
          <p:nvPr/>
        </p:nvPicPr>
        <p:blipFill>
          <a:blip r:embed="rId3">
            <a:alphaModFix/>
          </a:blip>
          <a:stretch>
            <a:fillRect/>
          </a:stretch>
        </p:blipFill>
        <p:spPr>
          <a:xfrm>
            <a:off x="3959222" y="278775"/>
            <a:ext cx="1225549" cy="12483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203550" y="-232525"/>
            <a:ext cx="6329700" cy="164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Should I apply?</a:t>
            </a:r>
            <a:endParaRPr/>
          </a:p>
        </p:txBody>
      </p:sp>
      <p:sp>
        <p:nvSpPr>
          <p:cNvPr id="146" name="Google Shape;146;p22"/>
          <p:cNvSpPr txBox="1"/>
          <p:nvPr/>
        </p:nvSpPr>
        <p:spPr>
          <a:xfrm rot="1272450">
            <a:off x="-22944" y="1970876"/>
            <a:ext cx="4283386" cy="67455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Roboto"/>
                <a:ea typeface="Roboto"/>
                <a:cs typeface="Roboto"/>
                <a:sym typeface="Roboto"/>
              </a:rPr>
              <a:t>Is it competitive?</a:t>
            </a:r>
            <a:endParaRPr sz="3600">
              <a:solidFill>
                <a:srgbClr val="FFFFFF"/>
              </a:solidFill>
              <a:latin typeface="Roboto"/>
              <a:ea typeface="Roboto"/>
              <a:cs typeface="Roboto"/>
              <a:sym typeface="Roboto"/>
            </a:endParaRPr>
          </a:p>
        </p:txBody>
      </p:sp>
      <p:sp>
        <p:nvSpPr>
          <p:cNvPr id="147" name="Google Shape;147;p22"/>
          <p:cNvSpPr txBox="1"/>
          <p:nvPr/>
        </p:nvSpPr>
        <p:spPr>
          <a:xfrm rot="-1792316">
            <a:off x="2968145" y="1139669"/>
            <a:ext cx="3439926" cy="47223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Roboto"/>
                <a:ea typeface="Roboto"/>
                <a:cs typeface="Roboto"/>
                <a:sym typeface="Roboto"/>
              </a:rPr>
              <a:t>I’m intimidated!</a:t>
            </a:r>
            <a:endParaRPr sz="3600">
              <a:solidFill>
                <a:srgbClr val="FFFFFF"/>
              </a:solidFill>
              <a:latin typeface="Roboto"/>
              <a:ea typeface="Roboto"/>
              <a:cs typeface="Roboto"/>
              <a:sym typeface="Roboto"/>
            </a:endParaRPr>
          </a:p>
        </p:txBody>
      </p:sp>
      <p:sp>
        <p:nvSpPr>
          <p:cNvPr id="148" name="Google Shape;148;p22"/>
          <p:cNvSpPr txBox="1"/>
          <p:nvPr/>
        </p:nvSpPr>
        <p:spPr>
          <a:xfrm rot="215879">
            <a:off x="4582944" y="2223812"/>
            <a:ext cx="3963011" cy="47223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Roboto"/>
                <a:ea typeface="Roboto"/>
                <a:cs typeface="Roboto"/>
                <a:sym typeface="Roboto"/>
              </a:rPr>
              <a:t>It’s too much effort.</a:t>
            </a:r>
            <a:endParaRPr sz="3000">
              <a:solidFill>
                <a:srgbClr val="FFFFFF"/>
              </a:solidFill>
              <a:latin typeface="Roboto"/>
              <a:ea typeface="Roboto"/>
              <a:cs typeface="Roboto"/>
              <a:sym typeface="Roboto"/>
            </a:endParaRPr>
          </a:p>
        </p:txBody>
      </p:sp>
      <p:pic>
        <p:nvPicPr>
          <p:cNvPr id="149" name="Google Shape;149;p22"/>
          <p:cNvPicPr preferRelativeResize="0"/>
          <p:nvPr/>
        </p:nvPicPr>
        <p:blipFill>
          <a:blip r:embed="rId3">
            <a:alphaModFix/>
          </a:blip>
          <a:stretch>
            <a:fillRect/>
          </a:stretch>
        </p:blipFill>
        <p:spPr>
          <a:xfrm>
            <a:off x="3333750" y="3157200"/>
            <a:ext cx="2476500" cy="184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14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0"/>
                                        <p:tgtEl>
                                          <p:spTgt spid="146"/>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48"/>
                                        </p:tgtEl>
                                        <p:attrNameLst>
                                          <p:attrName>style.visibility</p:attrName>
                                        </p:attrNameLst>
                                      </p:cBhvr>
                                      <p:to>
                                        <p:strVal val="visible"/>
                                      </p:to>
                                    </p:set>
                                    <p:anim calcmode="lin" valueType="num">
                                      <p:cBhvr additive="base">
                                        <p:cTn id="16" dur="1000"/>
                                        <p:tgtEl>
                                          <p:spTgt spid="148"/>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7"/>
                                        </p:tgtEl>
                                        <p:attrNameLst>
                                          <p:attrName>style.visibility</p:attrName>
                                        </p:attrNameLst>
                                      </p:cBhvr>
                                      <p:to>
                                        <p:strVal val="visible"/>
                                      </p:to>
                                    </p:set>
                                    <p:anim calcmode="lin" valueType="num">
                                      <p:cBhvr additive="base">
                                        <p:cTn id="21" dur="1000"/>
                                        <p:tgtEl>
                                          <p:spTgt spid="14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525300" y="373700"/>
            <a:ext cx="8093400" cy="209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Let’s demystify the process</a:t>
            </a:r>
            <a:endParaRPr/>
          </a:p>
        </p:txBody>
      </p:sp>
      <p:pic>
        <p:nvPicPr>
          <p:cNvPr id="155" name="Google Shape;155;p23"/>
          <p:cNvPicPr preferRelativeResize="0"/>
          <p:nvPr/>
        </p:nvPicPr>
        <p:blipFill>
          <a:blip r:embed="rId3">
            <a:alphaModFix/>
          </a:blip>
          <a:stretch>
            <a:fillRect/>
          </a:stretch>
        </p:blipFill>
        <p:spPr>
          <a:xfrm>
            <a:off x="3557775" y="2470700"/>
            <a:ext cx="2028454" cy="236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Honors Scholarships</a:t>
            </a:r>
            <a:endParaRPr/>
          </a:p>
        </p:txBody>
      </p:sp>
      <p:sp>
        <p:nvSpPr>
          <p:cNvPr id="161" name="Google Shape;161;p2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Honors Scholarships</a:t>
            </a:r>
            <a:endParaRPr b="1"/>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b="1"/>
              <a:t>Honors Stipend</a:t>
            </a:r>
            <a:endParaRPr b="1"/>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National Scholarships...</a:t>
            </a: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National Scholarships</a:t>
            </a:r>
            <a:endParaRPr/>
          </a:p>
        </p:txBody>
      </p:sp>
      <p:sp>
        <p:nvSpPr>
          <p:cNvPr id="167" name="Google Shape;167;p25"/>
          <p:cNvSpPr txBox="1">
            <a:spLocks noGrp="1"/>
          </p:cNvSpPr>
          <p:nvPr>
            <p:ph type="body" idx="1"/>
          </p:nvPr>
        </p:nvSpPr>
        <p:spPr>
          <a:xfrm>
            <a:off x="528450" y="3480250"/>
            <a:ext cx="8087100" cy="3339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Now under the purview of director Angela Deaver-Campbell</a:t>
            </a:r>
            <a:endParaRPr/>
          </a:p>
          <a:p>
            <a:pPr marL="457200" lvl="0" indent="-317500" algn="l" rtl="0">
              <a:spcBef>
                <a:spcPts val="0"/>
              </a:spcBef>
              <a:spcAft>
                <a:spcPts val="0"/>
              </a:spcAft>
              <a:buSzPts val="1400"/>
              <a:buChar char="❖"/>
            </a:pPr>
            <a:r>
              <a:rPr lang="en"/>
              <a:t>Please refer to the Scholarship Resource Center for more info:</a:t>
            </a:r>
            <a:endParaRPr/>
          </a:p>
          <a:p>
            <a:pPr marL="914400" lvl="1" indent="-304800" algn="l" rtl="0">
              <a:spcBef>
                <a:spcPts val="0"/>
              </a:spcBef>
              <a:spcAft>
                <a:spcPts val="0"/>
              </a:spcAft>
              <a:buSzPts val="1200"/>
              <a:buChar char="➢"/>
            </a:pPr>
            <a:r>
              <a:rPr lang="en" sz="1100" u="sng">
                <a:solidFill>
                  <a:schemeClr val="hlink"/>
                </a:solidFill>
                <a:latin typeface="Arial"/>
                <a:ea typeface="Arial"/>
                <a:cs typeface="Arial"/>
                <a:sym typeface="Arial"/>
                <a:hlinkClick r:id="rId3"/>
              </a:rPr>
              <a:t>http://www.scholarshipcenter.ucla.edu/</a:t>
            </a:r>
            <a:endParaRPr/>
          </a:p>
        </p:txBody>
      </p:sp>
      <p:pic>
        <p:nvPicPr>
          <p:cNvPr id="168" name="Google Shape;168;p25"/>
          <p:cNvPicPr preferRelativeResize="0"/>
          <p:nvPr/>
        </p:nvPicPr>
        <p:blipFill rotWithShape="1">
          <a:blip r:embed="rId4">
            <a:alphaModFix/>
          </a:blip>
          <a:srcRect l="6846" t="-6730" r="34389" b="50644"/>
          <a:stretch/>
        </p:blipFill>
        <p:spPr>
          <a:xfrm>
            <a:off x="1979250" y="1017800"/>
            <a:ext cx="4751999" cy="2007975"/>
          </a:xfrm>
          <a:prstGeom prst="rect">
            <a:avLst/>
          </a:prstGeom>
          <a:noFill/>
          <a:ln>
            <a:noFill/>
          </a:ln>
        </p:spPr>
      </p:pic>
      <p:sp>
        <p:nvSpPr>
          <p:cNvPr id="169" name="Google Shape;169;p25"/>
          <p:cNvSpPr/>
          <p:nvPr/>
        </p:nvSpPr>
        <p:spPr>
          <a:xfrm>
            <a:off x="2187000" y="2497500"/>
            <a:ext cx="1282500" cy="236400"/>
          </a:xfrm>
          <a:prstGeom prst="ellipse">
            <a:avLst/>
          </a:prstGeom>
          <a:noFill/>
          <a:ln w="952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1000"/>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Summer Stipend</a:t>
            </a:r>
            <a:endParaRPr/>
          </a:p>
        </p:txBody>
      </p:sp>
      <p:sp>
        <p:nvSpPr>
          <p:cNvPr id="175" name="Google Shape;175;p26"/>
          <p:cNvSpPr txBox="1">
            <a:spLocks noGrp="1"/>
          </p:cNvSpPr>
          <p:nvPr>
            <p:ph type="body" idx="1"/>
          </p:nvPr>
        </p:nvSpPr>
        <p:spPr>
          <a:xfrm>
            <a:off x="311700" y="1017800"/>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Research </a:t>
            </a:r>
            <a:r>
              <a:rPr lang="en" sz="1400">
                <a:solidFill>
                  <a:srgbClr val="000000"/>
                </a:solidFill>
              </a:rPr>
              <a:t>(</a:t>
            </a:r>
            <a:r>
              <a:rPr lang="en" sz="1400">
                <a:solidFill>
                  <a:srgbClr val="000000"/>
                </a:solidFill>
                <a:highlight>
                  <a:srgbClr val="FFFFFF"/>
                </a:highlight>
              </a:rPr>
              <a:t> library, laboratory, and/or field-based )</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Char char="❖"/>
            </a:pPr>
            <a:r>
              <a:rPr lang="en" sz="1400">
                <a:solidFill>
                  <a:srgbClr val="000000"/>
                </a:solidFill>
                <a:highlight>
                  <a:srgbClr val="FFFFFF"/>
                </a:highlight>
              </a:rPr>
              <a:t>Awards of $1,000, and an additional $500 for the outstanding proposal, ~20 awards given</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Char char="❖"/>
            </a:pPr>
            <a:r>
              <a:rPr lang="en" sz="1400">
                <a:solidFill>
                  <a:srgbClr val="000000"/>
                </a:solidFill>
                <a:highlight>
                  <a:srgbClr val="FFFFFF"/>
                </a:highlight>
              </a:rPr>
              <a:t>Due around April</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Char char="❖"/>
            </a:pPr>
            <a:r>
              <a:rPr lang="en" sz="1400">
                <a:solidFill>
                  <a:srgbClr val="000000"/>
                </a:solidFill>
                <a:highlight>
                  <a:schemeClr val="lt1"/>
                </a:highlight>
              </a:rPr>
              <a:t>Need professor to sponsor</a:t>
            </a:r>
            <a:endParaRPr sz="1400">
              <a:solidFill>
                <a:srgbClr val="000000"/>
              </a:solidFill>
              <a:highlight>
                <a:schemeClr val="lt1"/>
              </a:highlight>
            </a:endParaRPr>
          </a:p>
          <a:p>
            <a:pPr marL="457200" lvl="0" indent="-317500" algn="l" rtl="0">
              <a:spcBef>
                <a:spcPts val="0"/>
              </a:spcBef>
              <a:spcAft>
                <a:spcPts val="0"/>
              </a:spcAft>
              <a:buClr>
                <a:srgbClr val="000000"/>
              </a:buClr>
              <a:buSzPts val="1400"/>
              <a:buChar char="❖"/>
            </a:pPr>
            <a:r>
              <a:rPr lang="en" sz="1400">
                <a:solidFill>
                  <a:srgbClr val="000000"/>
                </a:solidFill>
                <a:highlight>
                  <a:schemeClr val="lt1"/>
                </a:highlight>
              </a:rPr>
              <a:t>Perfect for Departmental Honors students</a:t>
            </a:r>
            <a:endParaRPr sz="1400">
              <a:solidFill>
                <a:srgbClr val="000000"/>
              </a:solidFill>
              <a:highlight>
                <a:srgbClr val="FFFFFF"/>
              </a:highlight>
            </a:endParaRPr>
          </a:p>
          <a:p>
            <a:pPr marL="457200" lvl="0" indent="-317500" algn="l" rtl="0">
              <a:spcBef>
                <a:spcPts val="0"/>
              </a:spcBef>
              <a:spcAft>
                <a:spcPts val="0"/>
              </a:spcAft>
              <a:buClr>
                <a:srgbClr val="000000"/>
              </a:buClr>
              <a:buSzPts val="1400"/>
              <a:buChar char="❖"/>
            </a:pPr>
            <a:r>
              <a:rPr lang="en" sz="1400">
                <a:solidFill>
                  <a:srgbClr val="000000"/>
                </a:solidFill>
                <a:highlight>
                  <a:srgbClr val="FFFFFF"/>
                </a:highlight>
              </a:rPr>
              <a:t>Eligible students: College Honors, Departmental Honors, and Departmental Scholar Students</a:t>
            </a:r>
            <a:endParaRPr sz="1400">
              <a:solidFill>
                <a:srgbClr val="000000"/>
              </a:solidFill>
              <a:highlight>
                <a:srgbClr val="FFFFFF"/>
              </a:highlight>
            </a:endParaRPr>
          </a:p>
          <a:p>
            <a:pPr marL="457200" lvl="0" indent="0" algn="l" rtl="0">
              <a:spcBef>
                <a:spcPts val="1600"/>
              </a:spcBef>
              <a:spcAft>
                <a:spcPts val="0"/>
              </a:spcAft>
              <a:buNone/>
            </a:pPr>
            <a:r>
              <a:rPr lang="en" sz="1400">
                <a:solidFill>
                  <a:srgbClr val="000000"/>
                </a:solidFill>
                <a:highlight>
                  <a:srgbClr val="FFFFFF"/>
                </a:highlight>
              </a:rPr>
              <a:t>1. Application Form </a:t>
            </a:r>
            <a:endParaRPr sz="1400">
              <a:solidFill>
                <a:srgbClr val="000000"/>
              </a:solidFill>
              <a:highlight>
                <a:srgbClr val="FFFFFF"/>
              </a:highlight>
            </a:endParaRPr>
          </a:p>
          <a:p>
            <a:pPr marL="457200" lvl="0" indent="0" algn="l" rtl="0">
              <a:spcBef>
                <a:spcPts val="1600"/>
              </a:spcBef>
              <a:spcAft>
                <a:spcPts val="0"/>
              </a:spcAft>
              <a:buNone/>
            </a:pPr>
            <a:r>
              <a:rPr lang="en" sz="1400">
                <a:solidFill>
                  <a:srgbClr val="000000"/>
                </a:solidFill>
                <a:highlight>
                  <a:srgbClr val="FFFFFF"/>
                </a:highlight>
              </a:rPr>
              <a:t>2. Agreement Form</a:t>
            </a:r>
            <a:endParaRPr sz="1400">
              <a:solidFill>
                <a:srgbClr val="000000"/>
              </a:solidFill>
              <a:highlight>
                <a:srgbClr val="FFFFFF"/>
              </a:highlight>
            </a:endParaRPr>
          </a:p>
          <a:p>
            <a:pPr marL="457200" lvl="0" indent="0" algn="l" rtl="0">
              <a:spcBef>
                <a:spcPts val="1600"/>
              </a:spcBef>
              <a:spcAft>
                <a:spcPts val="0"/>
              </a:spcAft>
              <a:buNone/>
            </a:pPr>
            <a:r>
              <a:rPr lang="en" sz="1400">
                <a:solidFill>
                  <a:srgbClr val="000000"/>
                </a:solidFill>
                <a:highlight>
                  <a:srgbClr val="FFFFFF"/>
                </a:highlight>
              </a:rPr>
              <a:t> 3. A typed Research Proposal (please read instructions on the Agreement Form) </a:t>
            </a:r>
            <a:endParaRPr sz="1400">
              <a:solidFill>
                <a:srgbClr val="000000"/>
              </a:solidFill>
              <a:highlight>
                <a:srgbClr val="FFFFFF"/>
              </a:highlight>
            </a:endParaRPr>
          </a:p>
          <a:p>
            <a:pPr marL="457200" lvl="0" indent="0" algn="l" rtl="0">
              <a:spcBef>
                <a:spcPts val="1600"/>
              </a:spcBef>
              <a:spcAft>
                <a:spcPts val="0"/>
              </a:spcAft>
              <a:buNone/>
            </a:pPr>
            <a:r>
              <a:rPr lang="en" sz="1400">
                <a:solidFill>
                  <a:srgbClr val="000000"/>
                </a:solidFill>
                <a:highlight>
                  <a:srgbClr val="FFFFFF"/>
                </a:highlight>
              </a:rPr>
              <a:t>4. A typed brief paragraph describing yourself (your major, your research interests, your future plans, etc.) in 70 words or less</a:t>
            </a:r>
            <a:endParaRPr sz="1400">
              <a:solidFill>
                <a:srgbClr val="000000"/>
              </a:solidFill>
              <a:highlight>
                <a:srgbClr val="FFFFFF"/>
              </a:highlight>
            </a:endParaRPr>
          </a:p>
          <a:p>
            <a:pPr marL="457200" lvl="0" indent="0" algn="l" rtl="0">
              <a:spcBef>
                <a:spcPts val="1600"/>
              </a:spcBef>
              <a:spcAft>
                <a:spcPts val="1600"/>
              </a:spcAft>
              <a:buNone/>
            </a:pPr>
            <a:endParaRPr sz="1400">
              <a:solidFill>
                <a:srgbClr val="000000"/>
              </a:solidFill>
              <a:highlight>
                <a:srgbClr val="FFFFFF"/>
              </a:highlight>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Honors Scholarships</a:t>
            </a:r>
            <a:endParaRPr/>
          </a:p>
        </p:txBody>
      </p:sp>
      <p:sp>
        <p:nvSpPr>
          <p:cNvPr id="181" name="Google Shape;181;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Reserved for honors students</a:t>
            </a:r>
            <a:endParaRPr/>
          </a:p>
          <a:p>
            <a:pPr marL="457200" lvl="0" indent="-342900" algn="l" rtl="0">
              <a:spcBef>
                <a:spcPts val="0"/>
              </a:spcBef>
              <a:spcAft>
                <a:spcPts val="0"/>
              </a:spcAft>
              <a:buSzPts val="1800"/>
              <a:buChar char="❖"/>
            </a:pPr>
            <a:r>
              <a:rPr lang="en"/>
              <a:t>Who reads applications?</a:t>
            </a:r>
            <a:endParaRPr/>
          </a:p>
          <a:p>
            <a:pPr marL="457200" lvl="0" indent="-342900" algn="l" rtl="0">
              <a:spcBef>
                <a:spcPts val="0"/>
              </a:spcBef>
              <a:spcAft>
                <a:spcPts val="0"/>
              </a:spcAft>
              <a:buSzPts val="1800"/>
              <a:buChar char="❖"/>
            </a:pPr>
            <a:r>
              <a:rPr lang="en"/>
              <a:t>How do I receive the $$?</a:t>
            </a:r>
            <a:endParaRPr/>
          </a:p>
          <a:p>
            <a:pPr marL="457200" lvl="0" indent="-342900" algn="l" rtl="0">
              <a:spcBef>
                <a:spcPts val="0"/>
              </a:spcBef>
              <a:spcAft>
                <a:spcPts val="0"/>
              </a:spcAft>
              <a:buSzPts val="1800"/>
              <a:buChar char="❖"/>
            </a:pPr>
            <a:r>
              <a:rPr lang="en"/>
              <a:t>Deadline: </a:t>
            </a:r>
            <a:r>
              <a:rPr lang="en" b="1"/>
              <a:t>Friday, April 3 at 11:59 pm</a:t>
            </a:r>
            <a:r>
              <a:rPr lang="en"/>
              <a:t>...Opens </a:t>
            </a:r>
            <a:r>
              <a:rPr lang="en" b="1"/>
              <a:t>March 21st</a:t>
            </a:r>
            <a:r>
              <a:rPr lang="en"/>
              <a:t>, </a:t>
            </a: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p:cNvPicPr preferRelativeResize="0"/>
          <p:nvPr/>
        </p:nvPicPr>
        <p:blipFill>
          <a:blip r:embed="rId3">
            <a:alphaModFix/>
          </a:blip>
          <a:stretch>
            <a:fillRect/>
          </a:stretch>
        </p:blipFill>
        <p:spPr>
          <a:xfrm>
            <a:off x="0" y="140700"/>
            <a:ext cx="9144001" cy="31128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311700" y="17605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Different Types of Scholarships Available</a:t>
            </a:r>
            <a:endParaRPr/>
          </a:p>
        </p:txBody>
      </p:sp>
      <p:pic>
        <p:nvPicPr>
          <p:cNvPr id="192" name="Google Shape;192;p29"/>
          <p:cNvPicPr preferRelativeResize="0"/>
          <p:nvPr/>
        </p:nvPicPr>
        <p:blipFill>
          <a:blip r:embed="rId3">
            <a:alphaModFix/>
          </a:blip>
          <a:stretch>
            <a:fillRect/>
          </a:stretch>
        </p:blipFill>
        <p:spPr>
          <a:xfrm>
            <a:off x="422700" y="783850"/>
            <a:ext cx="5929626" cy="3914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0"/>
          <p:cNvPicPr preferRelativeResize="0"/>
          <p:nvPr/>
        </p:nvPicPr>
        <p:blipFill>
          <a:blip r:embed="rId3">
            <a:alphaModFix/>
          </a:blip>
          <a:stretch>
            <a:fillRect/>
          </a:stretch>
        </p:blipFill>
        <p:spPr>
          <a:xfrm>
            <a:off x="0" y="152400"/>
            <a:ext cx="9143999" cy="47181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4" name="Google Shape;204;p31"/>
          <p:cNvPicPr preferRelativeResize="0"/>
          <p:nvPr/>
        </p:nvPicPr>
        <p:blipFill>
          <a:blip r:embed="rId3">
            <a:alphaModFix/>
          </a:blip>
          <a:stretch>
            <a:fillRect/>
          </a:stretch>
        </p:blipFill>
        <p:spPr>
          <a:xfrm>
            <a:off x="311700" y="223275"/>
            <a:ext cx="8695201" cy="4696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90250" y="526350"/>
            <a:ext cx="77853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Some warm-up questions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3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1" name="Google Shape;211;p32"/>
          <p:cNvPicPr preferRelativeResize="0"/>
          <p:nvPr/>
        </p:nvPicPr>
        <p:blipFill>
          <a:blip r:embed="rId3">
            <a:alphaModFix/>
          </a:blip>
          <a:stretch>
            <a:fillRect/>
          </a:stretch>
        </p:blipFill>
        <p:spPr>
          <a:xfrm>
            <a:off x="311700" y="74725"/>
            <a:ext cx="8652299" cy="4812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3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8" name="Google Shape;218;p33"/>
          <p:cNvPicPr preferRelativeResize="0"/>
          <p:nvPr/>
        </p:nvPicPr>
        <p:blipFill>
          <a:blip r:embed="rId3">
            <a:alphaModFix/>
          </a:blip>
          <a:stretch>
            <a:fillRect/>
          </a:stretch>
        </p:blipFill>
        <p:spPr>
          <a:xfrm>
            <a:off x="311700" y="410000"/>
            <a:ext cx="8407844" cy="333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Components of Honors Scholarships Application</a:t>
            </a:r>
            <a:endParaRPr/>
          </a:p>
        </p:txBody>
      </p:sp>
      <p:sp>
        <p:nvSpPr>
          <p:cNvPr id="224" name="Google Shape;224;p3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Main parts:</a:t>
            </a:r>
            <a:endParaRPr/>
          </a:p>
          <a:p>
            <a:pPr marL="0" lvl="0" indent="457200" algn="l" rtl="0">
              <a:spcBef>
                <a:spcPts val="1600"/>
              </a:spcBef>
              <a:spcAft>
                <a:spcPts val="0"/>
              </a:spcAft>
              <a:buNone/>
            </a:pPr>
            <a:r>
              <a:rPr lang="en"/>
              <a:t>1. General application: basic information (make sure there are no errors!) </a:t>
            </a:r>
            <a:endParaRPr/>
          </a:p>
          <a:p>
            <a:pPr marL="457200" lvl="0" indent="0" algn="l" rtl="0">
              <a:spcBef>
                <a:spcPts val="1600"/>
              </a:spcBef>
              <a:spcAft>
                <a:spcPts val="0"/>
              </a:spcAft>
              <a:buNone/>
            </a:pPr>
            <a:r>
              <a:rPr lang="en"/>
              <a:t>2. General application (cont.): Extracurricular Activities and Volunteer Work, Research, Honors and Awards</a:t>
            </a:r>
            <a:endParaRPr/>
          </a:p>
          <a:p>
            <a:pPr marL="457200" lvl="0" indent="0" algn="l" rtl="0">
              <a:spcBef>
                <a:spcPts val="1600"/>
              </a:spcBef>
              <a:spcAft>
                <a:spcPts val="0"/>
              </a:spcAft>
              <a:buNone/>
            </a:pPr>
            <a:r>
              <a:rPr lang="en"/>
              <a:t>3. Personal Statement</a:t>
            </a:r>
            <a:endParaRPr/>
          </a:p>
          <a:p>
            <a:pPr marL="457200" lvl="0" indent="0" algn="l" rtl="0">
              <a:spcBef>
                <a:spcPts val="1600"/>
              </a:spcBef>
              <a:spcAft>
                <a:spcPts val="0"/>
              </a:spcAft>
              <a:buNone/>
            </a:pPr>
            <a:r>
              <a:rPr lang="en"/>
              <a:t>4. Prompt Response</a:t>
            </a:r>
            <a:endParaRPr/>
          </a:p>
          <a:p>
            <a:pPr marL="457200" lvl="0" indent="0" algn="l" rtl="0">
              <a:spcBef>
                <a:spcPts val="1600"/>
              </a:spcBef>
              <a:spcAft>
                <a:spcPts val="0"/>
              </a:spcAft>
              <a:buNone/>
            </a:pPr>
            <a:r>
              <a:rPr lang="en"/>
              <a:t>5. Supplemental Information: if required</a:t>
            </a:r>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animEffect transition="in" filter="fade">
                                      <p:cBhvr>
                                        <p:cTn id="7" dur="1000"/>
                                        <p:tgtEl>
                                          <p:spTgt spid="2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xEl>
                                              <p:pRg st="1" end="1"/>
                                            </p:txEl>
                                          </p:spTgt>
                                        </p:tgtEl>
                                        <p:attrNameLst>
                                          <p:attrName>style.visibility</p:attrName>
                                        </p:attrNameLst>
                                      </p:cBhvr>
                                      <p:to>
                                        <p:strVal val="visible"/>
                                      </p:to>
                                    </p:set>
                                    <p:animEffect transition="in" filter="fade">
                                      <p:cBhvr>
                                        <p:cTn id="12" dur="1000"/>
                                        <p:tgtEl>
                                          <p:spTgt spid="2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4">
                                            <p:txEl>
                                              <p:pRg st="2" end="2"/>
                                            </p:txEl>
                                          </p:spTgt>
                                        </p:tgtEl>
                                        <p:attrNameLst>
                                          <p:attrName>style.visibility</p:attrName>
                                        </p:attrNameLst>
                                      </p:cBhvr>
                                      <p:to>
                                        <p:strVal val="visible"/>
                                      </p:to>
                                    </p:set>
                                    <p:animEffect transition="in" filter="fade">
                                      <p:cBhvr>
                                        <p:cTn id="17" dur="1000"/>
                                        <p:tgtEl>
                                          <p:spTgt spid="2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xEl>
                                              <p:pRg st="3" end="3"/>
                                            </p:txEl>
                                          </p:spTgt>
                                        </p:tgtEl>
                                        <p:attrNameLst>
                                          <p:attrName>style.visibility</p:attrName>
                                        </p:attrNameLst>
                                      </p:cBhvr>
                                      <p:to>
                                        <p:strVal val="visible"/>
                                      </p:to>
                                    </p:set>
                                    <p:animEffect transition="in" filter="fade">
                                      <p:cBhvr>
                                        <p:cTn id="22" dur="1000"/>
                                        <p:tgtEl>
                                          <p:spTgt spid="2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4">
                                            <p:txEl>
                                              <p:pRg st="4" end="4"/>
                                            </p:txEl>
                                          </p:spTgt>
                                        </p:tgtEl>
                                        <p:attrNameLst>
                                          <p:attrName>style.visibility</p:attrName>
                                        </p:attrNameLst>
                                      </p:cBhvr>
                                      <p:to>
                                        <p:strVal val="visible"/>
                                      </p:to>
                                    </p:set>
                                    <p:animEffect transition="in" filter="fade">
                                      <p:cBhvr>
                                        <p:cTn id="27" dur="1000"/>
                                        <p:tgtEl>
                                          <p:spTgt spid="2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4">
                                            <p:txEl>
                                              <p:pRg st="5" end="5"/>
                                            </p:txEl>
                                          </p:spTgt>
                                        </p:tgtEl>
                                        <p:attrNameLst>
                                          <p:attrName>style.visibility</p:attrName>
                                        </p:attrNameLst>
                                      </p:cBhvr>
                                      <p:to>
                                        <p:strVal val="visible"/>
                                      </p:to>
                                    </p:set>
                                    <p:animEffect transition="in" filter="fade">
                                      <p:cBhvr>
                                        <p:cTn id="32" dur="1000"/>
                                        <p:tgtEl>
                                          <p:spTgt spid="22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4">
                                            <p:txEl>
                                              <p:pRg st="6" end="6"/>
                                            </p:txEl>
                                          </p:spTgt>
                                        </p:tgtEl>
                                        <p:attrNameLst>
                                          <p:attrName>style.visibility</p:attrName>
                                        </p:attrNameLst>
                                      </p:cBhvr>
                                      <p:to>
                                        <p:strVal val="visible"/>
                                      </p:to>
                                    </p:set>
                                    <p:animEffect transition="in" filter="fade">
                                      <p:cBhvr>
                                        <p:cTn id="37" dur="1000"/>
                                        <p:tgtEl>
                                          <p:spTgt spid="22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0" y="2468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Activities, Honors, etc</a:t>
            </a:r>
            <a:endParaRPr/>
          </a:p>
        </p:txBody>
      </p:sp>
      <p:sp>
        <p:nvSpPr>
          <p:cNvPr id="230" name="Google Shape;230;p35"/>
          <p:cNvSpPr txBox="1">
            <a:spLocks noGrp="1"/>
          </p:cNvSpPr>
          <p:nvPr>
            <p:ph type="body" idx="1"/>
          </p:nvPr>
        </p:nvSpPr>
        <p:spPr>
          <a:xfrm>
            <a:off x="311700" y="1017800"/>
            <a:ext cx="46158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Can you put high school activities?</a:t>
            </a:r>
            <a:endParaRPr/>
          </a:p>
          <a:p>
            <a:pPr marL="457200" lvl="0" indent="-342900" algn="l" rtl="0">
              <a:spcBef>
                <a:spcPts val="0"/>
              </a:spcBef>
              <a:spcAft>
                <a:spcPts val="0"/>
              </a:spcAft>
              <a:buSzPts val="1800"/>
              <a:buChar char="❖"/>
            </a:pPr>
            <a:r>
              <a:rPr lang="en"/>
              <a:t>Tips for a polished resume</a:t>
            </a:r>
            <a:endParaRPr/>
          </a:p>
          <a:p>
            <a:pPr marL="914400" lvl="1" indent="-317500" algn="l" rtl="0">
              <a:spcBef>
                <a:spcPts val="0"/>
              </a:spcBef>
              <a:spcAft>
                <a:spcPts val="0"/>
              </a:spcAft>
              <a:buSzPts val="1400"/>
              <a:buChar char="➢"/>
            </a:pPr>
            <a:r>
              <a:rPr lang="en"/>
              <a:t>Use action verbs and be descriptive</a:t>
            </a:r>
            <a:endParaRPr/>
          </a:p>
          <a:p>
            <a:pPr marL="457200" lvl="0" indent="-342900" algn="l" rtl="0">
              <a:spcBef>
                <a:spcPts val="0"/>
              </a:spcBef>
              <a:spcAft>
                <a:spcPts val="0"/>
              </a:spcAft>
              <a:buSzPts val="1800"/>
              <a:buChar char="❖"/>
            </a:pPr>
            <a:r>
              <a:rPr lang="en"/>
              <a:t>Helpful online resources: </a:t>
            </a:r>
            <a:endParaRPr/>
          </a:p>
          <a:p>
            <a:pPr marL="914400" lvl="1" indent="-317500" algn="l" rtl="0">
              <a:spcBef>
                <a:spcPts val="0"/>
              </a:spcBef>
              <a:spcAft>
                <a:spcPts val="0"/>
              </a:spcAft>
              <a:buSzPts val="1400"/>
              <a:buChar char="➢"/>
            </a:pPr>
            <a:r>
              <a:rPr lang="en"/>
              <a:t>UCLA Career Center</a:t>
            </a:r>
            <a:endParaRPr/>
          </a:p>
          <a:p>
            <a:pPr marL="914400" lvl="1" indent="-317500" algn="l" rtl="0">
              <a:spcBef>
                <a:spcPts val="0"/>
              </a:spcBef>
              <a:spcAft>
                <a:spcPts val="0"/>
              </a:spcAft>
              <a:buSzPts val="1400"/>
              <a:buChar char="➢"/>
            </a:pPr>
            <a:r>
              <a:rPr lang="en"/>
              <a:t>UC Berkeley Career Center</a:t>
            </a:r>
            <a:endParaRPr/>
          </a:p>
          <a:p>
            <a:pPr marL="914400" lvl="1" indent="-317500" algn="l" rtl="0">
              <a:spcBef>
                <a:spcPts val="0"/>
              </a:spcBef>
              <a:spcAft>
                <a:spcPts val="0"/>
              </a:spcAft>
              <a:buSzPts val="1400"/>
              <a:buChar char="➢"/>
            </a:pPr>
            <a:r>
              <a:rPr lang="en"/>
              <a:t>Luskin School</a:t>
            </a:r>
            <a:endParaRPr/>
          </a:p>
          <a:p>
            <a:pPr marL="914400" lvl="1" indent="-317500" algn="l" rtl="0">
              <a:spcBef>
                <a:spcPts val="0"/>
              </a:spcBef>
              <a:spcAft>
                <a:spcPts val="0"/>
              </a:spcAft>
              <a:buSzPts val="1400"/>
              <a:buChar char="➢"/>
            </a:pPr>
            <a:r>
              <a:rPr lang="en" b="1"/>
              <a:t>UCLA Career Guide</a:t>
            </a:r>
            <a:endParaRPr b="1"/>
          </a:p>
        </p:txBody>
      </p:sp>
      <p:pic>
        <p:nvPicPr>
          <p:cNvPr id="231" name="Google Shape;231;p35"/>
          <p:cNvPicPr preferRelativeResize="0"/>
          <p:nvPr/>
        </p:nvPicPr>
        <p:blipFill>
          <a:blip r:embed="rId3">
            <a:alphaModFix/>
          </a:blip>
          <a:stretch>
            <a:fillRect/>
          </a:stretch>
        </p:blipFill>
        <p:spPr>
          <a:xfrm>
            <a:off x="5076000" y="162000"/>
            <a:ext cx="1503000" cy="1493200"/>
          </a:xfrm>
          <a:prstGeom prst="rect">
            <a:avLst/>
          </a:prstGeom>
          <a:noFill/>
          <a:ln>
            <a:noFill/>
          </a:ln>
        </p:spPr>
      </p:pic>
      <p:sp>
        <p:nvSpPr>
          <p:cNvPr id="232" name="Google Shape;232;p35"/>
          <p:cNvSpPr txBox="1"/>
          <p:nvPr/>
        </p:nvSpPr>
        <p:spPr>
          <a:xfrm>
            <a:off x="4990500" y="1520200"/>
            <a:ext cx="1674000" cy="3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UCLA Career Center Online Resume Workshop</a:t>
            </a:r>
            <a:endParaRPr>
              <a:latin typeface="Roboto"/>
              <a:ea typeface="Roboto"/>
              <a:cs typeface="Roboto"/>
              <a:sym typeface="Roboto"/>
            </a:endParaRPr>
          </a:p>
        </p:txBody>
      </p:sp>
      <p:pic>
        <p:nvPicPr>
          <p:cNvPr id="233" name="Google Shape;233;p35"/>
          <p:cNvPicPr preferRelativeResize="0"/>
          <p:nvPr/>
        </p:nvPicPr>
        <p:blipFill>
          <a:blip r:embed="rId4">
            <a:alphaModFix/>
          </a:blip>
          <a:stretch>
            <a:fillRect/>
          </a:stretch>
        </p:blipFill>
        <p:spPr>
          <a:xfrm>
            <a:off x="7072500" y="162000"/>
            <a:ext cx="1427100" cy="1427100"/>
          </a:xfrm>
          <a:prstGeom prst="rect">
            <a:avLst/>
          </a:prstGeom>
          <a:noFill/>
          <a:ln>
            <a:noFill/>
          </a:ln>
        </p:spPr>
      </p:pic>
      <p:sp>
        <p:nvSpPr>
          <p:cNvPr id="234" name="Google Shape;234;p35"/>
          <p:cNvSpPr txBox="1"/>
          <p:nvPr/>
        </p:nvSpPr>
        <p:spPr>
          <a:xfrm>
            <a:off x="7072500" y="1452700"/>
            <a:ext cx="1579500" cy="4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Luskin Resume Tips and Samples</a:t>
            </a:r>
            <a:endParaRPr>
              <a:latin typeface="Roboto"/>
              <a:ea typeface="Roboto"/>
              <a:cs typeface="Roboto"/>
              <a:sym typeface="Roboto"/>
            </a:endParaRPr>
          </a:p>
        </p:txBody>
      </p:sp>
      <p:pic>
        <p:nvPicPr>
          <p:cNvPr id="235" name="Google Shape;235;p35"/>
          <p:cNvPicPr preferRelativeResize="0"/>
          <p:nvPr/>
        </p:nvPicPr>
        <p:blipFill>
          <a:blip r:embed="rId5">
            <a:alphaModFix/>
          </a:blip>
          <a:stretch>
            <a:fillRect/>
          </a:stretch>
        </p:blipFill>
        <p:spPr>
          <a:xfrm>
            <a:off x="5113950" y="2509787"/>
            <a:ext cx="1427100" cy="1399114"/>
          </a:xfrm>
          <a:prstGeom prst="rect">
            <a:avLst/>
          </a:prstGeom>
          <a:noFill/>
          <a:ln>
            <a:noFill/>
          </a:ln>
        </p:spPr>
      </p:pic>
      <p:sp>
        <p:nvSpPr>
          <p:cNvPr id="236" name="Google Shape;236;p35"/>
          <p:cNvSpPr txBox="1"/>
          <p:nvPr/>
        </p:nvSpPr>
        <p:spPr>
          <a:xfrm>
            <a:off x="5076000" y="3835875"/>
            <a:ext cx="15030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UCB Career Center Online Resume Help</a:t>
            </a:r>
            <a:endParaRPr>
              <a:latin typeface="Roboto"/>
              <a:ea typeface="Roboto"/>
              <a:cs typeface="Roboto"/>
              <a:sym typeface="Roboto"/>
            </a:endParaRPr>
          </a:p>
        </p:txBody>
      </p:sp>
      <p:pic>
        <p:nvPicPr>
          <p:cNvPr id="237" name="Google Shape;237;p35"/>
          <p:cNvPicPr preferRelativeResize="0"/>
          <p:nvPr/>
        </p:nvPicPr>
        <p:blipFill>
          <a:blip r:embed="rId6">
            <a:alphaModFix/>
          </a:blip>
          <a:stretch>
            <a:fillRect/>
          </a:stretch>
        </p:blipFill>
        <p:spPr>
          <a:xfrm>
            <a:off x="7072500" y="2234250"/>
            <a:ext cx="1311000" cy="1302375"/>
          </a:xfrm>
          <a:prstGeom prst="rect">
            <a:avLst/>
          </a:prstGeom>
          <a:noFill/>
          <a:ln>
            <a:noFill/>
          </a:ln>
        </p:spPr>
      </p:pic>
      <p:sp>
        <p:nvSpPr>
          <p:cNvPr id="238" name="Google Shape;238;p35"/>
          <p:cNvSpPr txBox="1"/>
          <p:nvPr/>
        </p:nvSpPr>
        <p:spPr>
          <a:xfrm>
            <a:off x="7034550" y="3381825"/>
            <a:ext cx="1503000" cy="15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UCLA Career Guide</a:t>
            </a:r>
            <a:endParaRPr>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490250" y="526350"/>
            <a:ext cx="8418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t>Instead of:</a:t>
            </a:r>
            <a:r>
              <a:rPr lang="en" sz="2400"/>
              <a:t> "Organized all sorority philanthropic events."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b="1"/>
              <a:t>Write this:</a:t>
            </a:r>
            <a:r>
              <a:rPr lang="en" sz="2400"/>
              <a:t> "Organized all sorority philanthropic events which resulted in contributions of over $4000."</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xfrm>
            <a:off x="490250" y="139050"/>
            <a:ext cx="6001200" cy="945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Building your bullet points</a:t>
            </a:r>
            <a:endParaRPr sz="3000"/>
          </a:p>
        </p:txBody>
      </p:sp>
      <p:pic>
        <p:nvPicPr>
          <p:cNvPr id="249" name="Google Shape;249;p37"/>
          <p:cNvPicPr preferRelativeResize="0"/>
          <p:nvPr/>
        </p:nvPicPr>
        <p:blipFill>
          <a:blip r:embed="rId3">
            <a:alphaModFix/>
          </a:blip>
          <a:stretch>
            <a:fillRect/>
          </a:stretch>
        </p:blipFill>
        <p:spPr>
          <a:xfrm>
            <a:off x="0" y="998200"/>
            <a:ext cx="9144000" cy="2217592"/>
          </a:xfrm>
          <a:prstGeom prst="rect">
            <a:avLst/>
          </a:prstGeom>
          <a:noFill/>
          <a:ln>
            <a:noFill/>
          </a:ln>
        </p:spPr>
      </p:pic>
      <p:pic>
        <p:nvPicPr>
          <p:cNvPr id="250" name="Google Shape;250;p37"/>
          <p:cNvPicPr preferRelativeResize="0"/>
          <p:nvPr/>
        </p:nvPicPr>
        <p:blipFill>
          <a:blip r:embed="rId4">
            <a:alphaModFix/>
          </a:blip>
          <a:stretch>
            <a:fillRect/>
          </a:stretch>
        </p:blipFill>
        <p:spPr>
          <a:xfrm>
            <a:off x="1241325" y="3355217"/>
            <a:ext cx="6661347" cy="16229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a:spLocks noGrp="1"/>
          </p:cNvSpPr>
          <p:nvPr>
            <p:ph type="title"/>
          </p:nvPr>
        </p:nvSpPr>
        <p:spPr>
          <a:xfrm>
            <a:off x="311700" y="1576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Personal Statement and Prompt Response</a:t>
            </a:r>
            <a:endParaRPr/>
          </a:p>
        </p:txBody>
      </p:sp>
      <p:sp>
        <p:nvSpPr>
          <p:cNvPr id="256" name="Google Shape;256;p38"/>
          <p:cNvSpPr txBox="1">
            <a:spLocks noGrp="1"/>
          </p:cNvSpPr>
          <p:nvPr>
            <p:ph type="body" idx="1"/>
          </p:nvPr>
        </p:nvSpPr>
        <p:spPr>
          <a:xfrm>
            <a:off x="311700" y="812463"/>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Very important!</a:t>
            </a:r>
            <a:endParaRPr/>
          </a:p>
        </p:txBody>
      </p:sp>
      <p:pic>
        <p:nvPicPr>
          <p:cNvPr id="257" name="Google Shape;257;p38"/>
          <p:cNvPicPr preferRelativeResize="0"/>
          <p:nvPr/>
        </p:nvPicPr>
        <p:blipFill>
          <a:blip r:embed="rId3">
            <a:alphaModFix/>
          </a:blip>
          <a:stretch>
            <a:fillRect/>
          </a:stretch>
        </p:blipFill>
        <p:spPr>
          <a:xfrm>
            <a:off x="4918213" y="1564175"/>
            <a:ext cx="1542825" cy="1542825"/>
          </a:xfrm>
          <a:prstGeom prst="rect">
            <a:avLst/>
          </a:prstGeom>
          <a:noFill/>
          <a:ln>
            <a:noFill/>
          </a:ln>
        </p:spPr>
      </p:pic>
      <p:sp>
        <p:nvSpPr>
          <p:cNvPr id="258" name="Google Shape;258;p38"/>
          <p:cNvSpPr txBox="1"/>
          <p:nvPr/>
        </p:nvSpPr>
        <p:spPr>
          <a:xfrm>
            <a:off x="4720050" y="3107000"/>
            <a:ext cx="21393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Writing Center Online Resources</a:t>
            </a:r>
            <a:endParaRPr>
              <a:latin typeface="Roboto"/>
              <a:ea typeface="Roboto"/>
              <a:cs typeface="Roboto"/>
              <a:sym typeface="Roboto"/>
            </a:endParaRPr>
          </a:p>
        </p:txBody>
      </p:sp>
      <p:pic>
        <p:nvPicPr>
          <p:cNvPr id="259" name="Google Shape;259;p38"/>
          <p:cNvPicPr preferRelativeResize="0"/>
          <p:nvPr/>
        </p:nvPicPr>
        <p:blipFill>
          <a:blip r:embed="rId4">
            <a:alphaModFix/>
          </a:blip>
          <a:stretch>
            <a:fillRect/>
          </a:stretch>
        </p:blipFill>
        <p:spPr>
          <a:xfrm>
            <a:off x="1171175" y="1564175"/>
            <a:ext cx="1689000" cy="1699650"/>
          </a:xfrm>
          <a:prstGeom prst="rect">
            <a:avLst/>
          </a:prstGeom>
          <a:noFill/>
          <a:ln>
            <a:noFill/>
          </a:ln>
        </p:spPr>
      </p:pic>
      <p:sp>
        <p:nvSpPr>
          <p:cNvPr id="260" name="Google Shape;260;p38"/>
          <p:cNvSpPr txBox="1"/>
          <p:nvPr/>
        </p:nvSpPr>
        <p:spPr>
          <a:xfrm>
            <a:off x="1171175" y="3263825"/>
            <a:ext cx="1598400" cy="28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5 ways to make your scholarship essay stand out</a:t>
            </a:r>
            <a:endParaRPr>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Personal Statement</a:t>
            </a:r>
            <a:endParaRPr/>
          </a:p>
        </p:txBody>
      </p:sp>
      <p:sp>
        <p:nvSpPr>
          <p:cNvPr id="266" name="Google Shape;266;p3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Write a personal statement that describes your background, personal interests, and your educational and career goals (500 words maximum).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txBox="1">
            <a:spLocks noGrp="1"/>
          </p:cNvSpPr>
          <p:nvPr>
            <p:ph type="title"/>
          </p:nvPr>
        </p:nvSpPr>
        <p:spPr>
          <a:xfrm>
            <a:off x="311700" y="1816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Prompt Response</a:t>
            </a:r>
            <a:endParaRPr/>
          </a:p>
        </p:txBody>
      </p:sp>
      <p:sp>
        <p:nvSpPr>
          <p:cNvPr id="272" name="Google Shape;272;p40"/>
          <p:cNvSpPr txBox="1">
            <a:spLocks noGrp="1"/>
          </p:cNvSpPr>
          <p:nvPr>
            <p:ph type="body" idx="1"/>
          </p:nvPr>
        </p:nvSpPr>
        <p:spPr>
          <a:xfrm>
            <a:off x="311700" y="7894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his Ted Talk, Are you a Giver or a Taker, organizational psychologist Adam Grant discusses three personality types in the workplace and offers simple strategies to promote a culture of generosity at work. What thoughts/considerations do you have about the content of this Ted Talk? Feel free to respond to this question with either an essay, a 1-3 minute video, or an infographic. </a:t>
            </a:r>
            <a:endParaRPr/>
          </a:p>
          <a:p>
            <a:pPr marL="0" lvl="0" indent="0" algn="l" rtl="0">
              <a:spcBef>
                <a:spcPts val="1600"/>
              </a:spcBef>
              <a:spcAft>
                <a:spcPts val="1600"/>
              </a:spcAft>
              <a:buNone/>
            </a:pPr>
            <a:r>
              <a:rPr lang="en"/>
              <a:t>Guidelines for the three options: </a:t>
            </a:r>
            <a:r>
              <a:rPr lang="en" b="1"/>
              <a:t>1. Essay</a:t>
            </a:r>
            <a:r>
              <a:rPr lang="en"/>
              <a:t> – double-spaced, 12 pt. standard font (e.g. Times New Roman), 500 word maximum </a:t>
            </a:r>
            <a:r>
              <a:rPr lang="en" b="1"/>
              <a:t>2. Infographic</a:t>
            </a:r>
            <a:r>
              <a:rPr lang="en"/>
              <a:t> - minimum recommended size is 800 x 1800 pixels, 300 DPI for potential print in png format or jpg </a:t>
            </a:r>
            <a:r>
              <a:rPr lang="en" b="1"/>
              <a:t>3. Video</a:t>
            </a:r>
            <a:r>
              <a:rPr lang="en"/>
              <a:t> – 3 minutes max, uploaded to youtube, vimeo, google drive, box, or any accessible domain of your choice. Include a link and please ensure that it is viewable to anyone who receives the link.</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Advice</a:t>
            </a:r>
            <a:endParaRPr/>
          </a:p>
        </p:txBody>
      </p:sp>
      <p:sp>
        <p:nvSpPr>
          <p:cNvPr id="278" name="Google Shape;278;p4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b="1"/>
              <a:t>BE GENUINE</a:t>
            </a:r>
            <a:endParaRPr b="1"/>
          </a:p>
          <a:p>
            <a:pPr marL="457200" lvl="0" indent="-342900" algn="l" rtl="0">
              <a:spcBef>
                <a:spcPts val="0"/>
              </a:spcBef>
              <a:spcAft>
                <a:spcPts val="0"/>
              </a:spcAft>
              <a:buSzPts val="1800"/>
              <a:buChar char="❖"/>
            </a:pPr>
            <a:r>
              <a:rPr lang="en" b="1"/>
              <a:t>Be creative: </a:t>
            </a:r>
            <a:r>
              <a:rPr lang="en"/>
              <a:t>But make sure it’s understandable, and avoid confusion</a:t>
            </a:r>
            <a:endParaRPr b="1"/>
          </a:p>
          <a:p>
            <a:pPr marL="457200" lvl="0" indent="-342900" algn="l" rtl="0">
              <a:spcBef>
                <a:spcPts val="0"/>
              </a:spcBef>
              <a:spcAft>
                <a:spcPts val="0"/>
              </a:spcAft>
              <a:buSzPts val="1800"/>
              <a:buChar char="❖"/>
            </a:pPr>
            <a:r>
              <a:rPr lang="en" b="1"/>
              <a:t>Proofread</a:t>
            </a:r>
            <a:endParaRPr/>
          </a:p>
          <a:p>
            <a:pPr marL="457200" lvl="0" indent="-342900" algn="l" rtl="0">
              <a:spcBef>
                <a:spcPts val="0"/>
              </a:spcBef>
              <a:spcAft>
                <a:spcPts val="0"/>
              </a:spcAft>
              <a:buSzPts val="1800"/>
              <a:buChar char="❖"/>
            </a:pPr>
            <a:r>
              <a:rPr lang="en"/>
              <a:t>It’s a personal statement, not a cover letter. Don’t reiterate your activities!</a:t>
            </a:r>
            <a:endParaRPr/>
          </a:p>
          <a:p>
            <a:pPr marL="457200" lvl="0" indent="-342900" algn="l" rtl="0">
              <a:spcBef>
                <a:spcPts val="0"/>
              </a:spcBef>
              <a:spcAft>
                <a:spcPts val="0"/>
              </a:spcAft>
              <a:buSzPts val="1800"/>
              <a:buChar char="❖"/>
            </a:pPr>
            <a:r>
              <a:rPr lang="en"/>
              <a:t>Don’t recycle from other scholarship applications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8" name="Google Shape;98;p1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2"/>
          <p:cNvSpPr txBox="1">
            <a:spLocks noGrp="1"/>
          </p:cNvSpPr>
          <p:nvPr>
            <p:ph type="title"/>
          </p:nvPr>
        </p:nvSpPr>
        <p:spPr>
          <a:xfrm>
            <a:off x="1762650" y="652150"/>
            <a:ext cx="56187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3"/>
          <p:cNvSpPr txBox="1">
            <a:spLocks noGrp="1"/>
          </p:cNvSpPr>
          <p:nvPr>
            <p:ph type="title"/>
          </p:nvPr>
        </p:nvSpPr>
        <p:spPr>
          <a:xfrm>
            <a:off x="434825" y="638175"/>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Feedback</a:t>
            </a:r>
            <a:endParaRPr/>
          </a:p>
          <a:p>
            <a:pPr marL="0" lvl="0" indent="0" algn="l" rtl="0">
              <a:spcBef>
                <a:spcPts val="0"/>
              </a:spcBef>
              <a:spcAft>
                <a:spcPts val="0"/>
              </a:spcAft>
              <a:buNone/>
            </a:pPr>
            <a:endParaRPr sz="2400"/>
          </a:p>
          <a:p>
            <a:pPr marL="0" lvl="0" indent="0" algn="l" rtl="0">
              <a:spcBef>
                <a:spcPts val="0"/>
              </a:spcBef>
              <a:spcAft>
                <a:spcPts val="0"/>
              </a:spcAft>
              <a:buNone/>
            </a:pPr>
            <a:r>
              <a:rPr lang="en" sz="3000">
                <a:solidFill>
                  <a:srgbClr val="FFFFFF"/>
                </a:solidFill>
                <a:latin typeface="Verdana"/>
                <a:ea typeface="Verdana"/>
                <a:cs typeface="Verdana"/>
                <a:sym typeface="Verdana"/>
              </a:rPr>
              <a:t>https://tinyurl.com/t7v6j8q</a:t>
            </a:r>
            <a:endParaRPr sz="3000">
              <a:solidFill>
                <a:srgbClr val="FFFFFF"/>
              </a:solidFill>
              <a:latin typeface="Verdana"/>
              <a:ea typeface="Verdana"/>
              <a:cs typeface="Verdana"/>
              <a:sym typeface="Verdana"/>
            </a:endParaRPr>
          </a:p>
          <a:p>
            <a:pPr marL="0" lvl="0" indent="0" algn="l" rtl="0">
              <a:spcBef>
                <a:spcPts val="0"/>
              </a:spcBef>
              <a:spcAft>
                <a:spcPts val="0"/>
              </a:spcAft>
              <a:buNone/>
            </a:pPr>
            <a:endParaRPr/>
          </a:p>
        </p:txBody>
      </p:sp>
      <p:pic>
        <p:nvPicPr>
          <p:cNvPr id="289" name="Google Shape;289;p43"/>
          <p:cNvPicPr preferRelativeResize="0"/>
          <p:nvPr/>
        </p:nvPicPr>
        <p:blipFill rotWithShape="1">
          <a:blip r:embed="rId3">
            <a:alphaModFix/>
          </a:blip>
          <a:srcRect l="65268" t="23912" r="7675" b="30163"/>
          <a:stretch/>
        </p:blipFill>
        <p:spPr>
          <a:xfrm>
            <a:off x="6670075" y="2781400"/>
            <a:ext cx="2473925" cy="2362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44" descr="In every workplace, there are three basic kinds of people: givers, takers and matchers. Organizational psychologist Adam Grant breaks down these personalities and offers simple strategies to promote a culture of generosity and keep self-serving employees from taking more than their share.&#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title="Are you a giver or a taker? | Adam Grant">
            <a:hlinkClick r:id="rId3"/>
          </p:cNvPr>
          <p:cNvPicPr preferRelativeResize="0"/>
          <p:nvPr/>
        </p:nvPicPr>
        <p:blipFill>
          <a:blip r:embed="rId4">
            <a:alphaModFix/>
          </a:blip>
          <a:stretch>
            <a:fillRect/>
          </a:stretch>
        </p:blipFill>
        <p:spPr>
          <a:xfrm>
            <a:off x="1378125" y="110475"/>
            <a:ext cx="6387750" cy="4790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5" name="Google Shape;105;p1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2" name="Google Shape;112;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9" name="Google Shape;119;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6" name="Google Shape;126;p1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3" name="Google Shape;133;p2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0" name="Google Shape;140;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Words>
  <Application>Microsoft Macintosh PowerPoint</Application>
  <PresentationFormat>On-screen Show (16:9)</PresentationFormat>
  <Paragraphs>77</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Verdana</vt:lpstr>
      <vt:lpstr>Roboto</vt:lpstr>
      <vt:lpstr>Geometric</vt:lpstr>
      <vt:lpstr>Honors Scholarships Workshop</vt:lpstr>
      <vt:lpstr>Some warm-up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Should I apply?</vt:lpstr>
      <vt:lpstr>Let’s demystify the process</vt:lpstr>
      <vt:lpstr>Types of Honors Scholarships</vt:lpstr>
      <vt:lpstr>National Scholarships</vt:lpstr>
      <vt:lpstr>Summer Stipend</vt:lpstr>
      <vt:lpstr>Honors Scholarships</vt:lpstr>
      <vt:lpstr>PowerPoint Presentation</vt:lpstr>
      <vt:lpstr>Different Types of Scholarships Available</vt:lpstr>
      <vt:lpstr>PowerPoint Presentation</vt:lpstr>
      <vt:lpstr>PowerPoint Presentation</vt:lpstr>
      <vt:lpstr>PowerPoint Presentation</vt:lpstr>
      <vt:lpstr>PowerPoint Presentation</vt:lpstr>
      <vt:lpstr>Components of Honors Scholarships Application</vt:lpstr>
      <vt:lpstr>Activities, Honors, etc</vt:lpstr>
      <vt:lpstr>Instead of: "Organized all sorority philanthropic events."   Write this: "Organized all sorority philanthropic events which resulted in contributions of over $4000."</vt:lpstr>
      <vt:lpstr>Building your bullet points</vt:lpstr>
      <vt:lpstr>Personal Statement and Prompt Response</vt:lpstr>
      <vt:lpstr>Personal Statement</vt:lpstr>
      <vt:lpstr>Prompt Response</vt:lpstr>
      <vt:lpstr>Advice</vt:lpstr>
      <vt:lpstr>Questions?</vt:lpstr>
      <vt:lpstr>Feedback  https://tinyurl.com/t7v6j8q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Scholarships Workshop</dc:title>
  <cp:lastModifiedBy>Microsoft Office User</cp:lastModifiedBy>
  <cp:revision>1</cp:revision>
  <dcterms:modified xsi:type="dcterms:W3CDTF">2020-03-04T23:03:07Z</dcterms:modified>
</cp:coreProperties>
</file>